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74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80" r:id="rId13"/>
    <p:sldId id="282" r:id="rId14"/>
    <p:sldId id="283" r:id="rId15"/>
    <p:sldId id="284" r:id="rId16"/>
    <p:sldId id="278" r:id="rId17"/>
    <p:sldId id="281" r:id="rId18"/>
    <p:sldId id="264" r:id="rId19"/>
    <p:sldId id="265" r:id="rId20"/>
    <p:sldId id="273" r:id="rId21"/>
    <p:sldId id="266" r:id="rId22"/>
    <p:sldId id="267" r:id="rId23"/>
    <p:sldId id="268" r:id="rId24"/>
    <p:sldId id="271" r:id="rId25"/>
    <p:sldId id="285" r:id="rId26"/>
    <p:sldId id="269" r:id="rId27"/>
    <p:sldId id="270" r:id="rId28"/>
    <p:sldId id="286" r:id="rId29"/>
    <p:sldId id="279" r:id="rId30"/>
    <p:sldId id="2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4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9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4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45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77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9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0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3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7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1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4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0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8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7C7F9E-037D-403B-972E-7110DF5E5DCE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F82B6-1D23-43D1-BF62-8267CC77B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54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2681" y="2745303"/>
            <a:ext cx="10190205" cy="202440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Автоматическая система контроля и управления технологическими процессами КОС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699965" y="63347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2013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5" name="Picture 1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5600" cy="16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63" y="68309"/>
            <a:ext cx="10515600" cy="11465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Биологическая очистка</a:t>
            </a:r>
            <a:br>
              <a:rPr lang="ru-RU" sz="3200" dirty="0" smtClean="0">
                <a:latin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</a:rPr>
              <a:t>5. АСУ блока </a:t>
            </a:r>
            <a:r>
              <a:rPr lang="ru-RU" sz="3200" dirty="0" err="1" smtClean="0">
                <a:latin typeface="Calibri" panose="020F0502020204030204" pitchFamily="34" charset="0"/>
              </a:rPr>
              <a:t>аэротенков</a:t>
            </a:r>
            <a:r>
              <a:rPr lang="ru-RU" sz="3200" dirty="0" smtClean="0">
                <a:latin typeface="Calibri" panose="020F0502020204030204" pitchFamily="34" charset="0"/>
              </a:rPr>
              <a:t> биологической очистки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79" y="1147389"/>
            <a:ext cx="856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На </a:t>
            </a:r>
            <a:r>
              <a:rPr lang="ru-RU" sz="2800" dirty="0" err="1" smtClean="0">
                <a:latin typeface="Calibri" panose="020F0502020204030204" pitchFamily="34" charset="0"/>
              </a:rPr>
              <a:t>аэротенке</a:t>
            </a:r>
            <a:r>
              <a:rPr lang="ru-RU" sz="2800" dirty="0" smtClean="0">
                <a:latin typeface="Calibri" panose="020F0502020204030204" pitchFamily="34" charset="0"/>
              </a:rPr>
              <a:t> осуществляется </a:t>
            </a:r>
            <a:r>
              <a:rPr lang="ru-RU" sz="2800" dirty="0" smtClean="0">
                <a:latin typeface="Calibri" panose="020F0502020204030204" pitchFamily="34" charset="0"/>
              </a:rPr>
              <a:t>контроль параметров:</a:t>
            </a:r>
            <a:endParaRPr lang="ru-RU" sz="2800" dirty="0" smtClean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463" y="1893226"/>
            <a:ext cx="33465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На входе в </a:t>
            </a:r>
            <a:r>
              <a:rPr lang="ru-RU" sz="2800" dirty="0" err="1">
                <a:latin typeface="Calibri" panose="020F0502020204030204" pitchFamily="34" charset="0"/>
              </a:rPr>
              <a:t>аэротенк</a:t>
            </a:r>
            <a:r>
              <a:rPr lang="ru-RU" sz="2800" dirty="0">
                <a:latin typeface="Calibri" panose="020F0502020204030204" pitchFamily="34" charset="0"/>
              </a:rPr>
              <a:t>: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</a:rPr>
              <a:t>- ХПК (БПК);</a:t>
            </a:r>
          </a:p>
          <a:p>
            <a:r>
              <a:rPr lang="ru-RU" sz="2800" b="1" dirty="0">
                <a:latin typeface="Calibri" panose="020F0502020204030204" pitchFamily="34" charset="0"/>
              </a:rPr>
              <a:t> - Аммоний;</a:t>
            </a:r>
          </a:p>
          <a:p>
            <a:r>
              <a:rPr lang="ru-RU" sz="2800" b="1" dirty="0">
                <a:latin typeface="Calibri" panose="020F0502020204030204" pitchFamily="34" charset="0"/>
              </a:rPr>
              <a:t> - Фосфор;</a:t>
            </a:r>
          </a:p>
          <a:p>
            <a:r>
              <a:rPr lang="ru-RU" sz="2800" b="1" dirty="0">
                <a:latin typeface="Calibri" panose="020F0502020204030204" pitchFamily="34" charset="0"/>
              </a:rPr>
              <a:t> - </a:t>
            </a:r>
            <a:r>
              <a:rPr lang="en-US" sz="2800" b="1" dirty="0" err="1">
                <a:latin typeface="Calibri" panose="020F0502020204030204" pitchFamily="34" charset="0"/>
              </a:rPr>
              <a:t>Ph</a:t>
            </a:r>
            <a:r>
              <a:rPr lang="ru-RU" sz="2800" b="1" dirty="0" smtClean="0">
                <a:latin typeface="Calibri" panose="020F0502020204030204" pitchFamily="34" charset="0"/>
              </a:rPr>
              <a:t>.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3316" y="2443855"/>
            <a:ext cx="4582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В </a:t>
            </a:r>
            <a:r>
              <a:rPr lang="ru-RU" sz="2800" dirty="0" err="1">
                <a:latin typeface="Calibri" panose="020F0502020204030204" pitchFamily="34" charset="0"/>
              </a:rPr>
              <a:t>аноксной</a:t>
            </a:r>
            <a:r>
              <a:rPr lang="ru-RU" sz="2800" dirty="0">
                <a:latin typeface="Calibri" panose="020F0502020204030204" pitchFamily="34" charset="0"/>
              </a:rPr>
              <a:t> зоне: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</a:rPr>
              <a:t>- концентрация </a:t>
            </a:r>
            <a:r>
              <a:rPr lang="ru-RU" sz="2800" b="1" dirty="0" smtClean="0">
                <a:latin typeface="Calibri" panose="020F0502020204030204" pitchFamily="34" charset="0"/>
              </a:rPr>
              <a:t>ила</a:t>
            </a:r>
            <a:r>
              <a:rPr lang="ru-RU" sz="2800" b="1" dirty="0">
                <a:latin typeface="Calibri" panose="020F0502020204030204" pitchFamily="34" charset="0"/>
              </a:rPr>
              <a:t>.</a:t>
            </a:r>
          </a:p>
          <a:p>
            <a:r>
              <a:rPr lang="ru-RU" sz="2800" dirty="0">
                <a:latin typeface="Calibri" panose="020F0502020204030204" pitchFamily="34" charset="0"/>
              </a:rPr>
              <a:t>В анаэробной зоне:</a:t>
            </a:r>
          </a:p>
          <a:p>
            <a:r>
              <a:rPr lang="ru-RU" sz="2800" b="1" dirty="0" err="1" smtClean="0">
                <a:latin typeface="Calibri" panose="020F0502020204030204" pitchFamily="34" charset="0"/>
              </a:rPr>
              <a:t>Редокс</a:t>
            </a:r>
            <a:r>
              <a:rPr lang="ru-RU" sz="2800" b="1" dirty="0" smtClean="0">
                <a:latin typeface="Calibri" panose="020F0502020204030204" pitchFamily="34" charset="0"/>
              </a:rPr>
              <a:t>-потенциал</a:t>
            </a:r>
            <a:endParaRPr lang="ru-RU" sz="2800" dirty="0">
              <a:latin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</a:rPr>
              <a:t>В </a:t>
            </a:r>
            <a:r>
              <a:rPr lang="ru-RU" sz="2800" dirty="0" err="1">
                <a:latin typeface="Calibri" panose="020F0502020204030204" pitchFamily="34" charset="0"/>
              </a:rPr>
              <a:t>аэроционной</a:t>
            </a:r>
            <a:r>
              <a:rPr lang="ru-RU" sz="2800" dirty="0">
                <a:latin typeface="Calibri" panose="020F0502020204030204" pitchFamily="34" charset="0"/>
              </a:rPr>
              <a:t> зоне:</a:t>
            </a:r>
          </a:p>
          <a:p>
            <a:r>
              <a:rPr lang="ru-RU" sz="2800" b="1" dirty="0">
                <a:latin typeface="Calibri" panose="020F0502020204030204" pitchFamily="34" charset="0"/>
              </a:rPr>
              <a:t>- концентрация </a:t>
            </a:r>
            <a:r>
              <a:rPr lang="ru-RU" sz="2800" b="1" dirty="0" smtClean="0">
                <a:latin typeface="Calibri" panose="020F0502020204030204" pitchFamily="34" charset="0"/>
              </a:rPr>
              <a:t>кислорода</a:t>
            </a:r>
            <a:r>
              <a:rPr lang="ru-RU" sz="2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6384" y="1905470"/>
            <a:ext cx="39281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На </a:t>
            </a:r>
            <a:r>
              <a:rPr lang="ru-RU" sz="2800" dirty="0">
                <a:latin typeface="Calibri" panose="020F0502020204030204" pitchFamily="34" charset="0"/>
              </a:rPr>
              <a:t>выходе из </a:t>
            </a:r>
            <a:r>
              <a:rPr lang="ru-RU" sz="2800" dirty="0" err="1">
                <a:latin typeface="Calibri" panose="020F0502020204030204" pitchFamily="34" charset="0"/>
              </a:rPr>
              <a:t>аэротенка</a:t>
            </a:r>
            <a:r>
              <a:rPr lang="ru-RU" sz="2800" dirty="0">
                <a:latin typeface="Calibri" panose="020F0502020204030204" pitchFamily="34" charset="0"/>
              </a:rPr>
              <a:t>:</a:t>
            </a:r>
          </a:p>
          <a:p>
            <a:r>
              <a:rPr lang="ru-RU" sz="2800" b="1" dirty="0">
                <a:latin typeface="Calibri" panose="020F0502020204030204" pitchFamily="34" charset="0"/>
              </a:rPr>
              <a:t> - </a:t>
            </a:r>
            <a:r>
              <a:rPr lang="en-US" sz="2800" b="1" dirty="0" err="1">
                <a:latin typeface="Calibri" panose="020F0502020204030204" pitchFamily="34" charset="0"/>
              </a:rPr>
              <a:t>Ph</a:t>
            </a:r>
            <a:r>
              <a:rPr lang="ru-RU" sz="2800" b="1" dirty="0">
                <a:latin typeface="Calibri" panose="020F0502020204030204" pitchFamily="34" charset="0"/>
              </a:rPr>
              <a:t>;</a:t>
            </a:r>
          </a:p>
          <a:p>
            <a:r>
              <a:rPr lang="ru-RU" sz="2800" b="1" dirty="0">
                <a:latin typeface="Calibri" panose="020F0502020204030204" pitchFamily="34" charset="0"/>
              </a:rPr>
              <a:t> - аммоний/нитраты;</a:t>
            </a:r>
          </a:p>
          <a:p>
            <a:r>
              <a:rPr lang="ru-RU" sz="2800" b="1" dirty="0">
                <a:latin typeface="Calibri" panose="020F0502020204030204" pitchFamily="34" charset="0"/>
              </a:rPr>
              <a:t> - концентрация ила;</a:t>
            </a:r>
          </a:p>
          <a:p>
            <a:r>
              <a:rPr lang="ru-RU" sz="2800" b="1" dirty="0">
                <a:latin typeface="Calibri" panose="020F0502020204030204" pitchFamily="34" charset="0"/>
              </a:rPr>
              <a:t> - фосфор</a:t>
            </a:r>
            <a:r>
              <a:rPr lang="ru-RU" sz="2800" b="1" dirty="0" smtClean="0">
                <a:latin typeface="Calibri" panose="020F0502020204030204" pitchFamily="34" charset="0"/>
              </a:rPr>
              <a:t>.</a:t>
            </a:r>
            <a:endParaRPr lang="ru-RU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" y="409845"/>
            <a:ext cx="12006841" cy="5076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99970" y="5660294"/>
            <a:ext cx="780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Схема </a:t>
            </a:r>
            <a:r>
              <a:rPr lang="ru-RU" sz="2800" dirty="0" smtClean="0">
                <a:latin typeface="Calibri" panose="020F0502020204030204" pitchFamily="34" charset="0"/>
              </a:rPr>
              <a:t>расположения оборудования на </a:t>
            </a:r>
            <a:r>
              <a:rPr lang="ru-RU" sz="2800" dirty="0" err="1" smtClean="0">
                <a:latin typeface="Calibri" panose="020F0502020204030204" pitchFamily="34" charset="0"/>
              </a:rPr>
              <a:t>аэротенке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биологической очистки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15" y="151836"/>
            <a:ext cx="10200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Измеряемые технологические </a:t>
            </a:r>
            <a:r>
              <a:rPr lang="ru-RU" sz="2800" dirty="0" smtClean="0">
                <a:latin typeface="Calibri" panose="020F0502020204030204" pitchFamily="34" charset="0"/>
              </a:rPr>
              <a:t>параметры:</a:t>
            </a:r>
          </a:p>
          <a:p>
            <a:r>
              <a:rPr lang="ru-RU" sz="2800" dirty="0" smtClean="0">
                <a:latin typeface="Calibri" panose="020F0502020204030204" pitchFamily="34" charset="0"/>
              </a:rPr>
              <a:t> - объем поступающей сточной воды;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расход возвратного ила;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smtClean="0">
                <a:latin typeface="Calibri" panose="020F0502020204030204" pitchFamily="34" charset="0"/>
              </a:rPr>
              <a:t>общий расход с воздуходувной станции;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расход </a:t>
            </a:r>
            <a:r>
              <a:rPr lang="ru-RU" sz="2800" dirty="0" smtClean="0">
                <a:latin typeface="Calibri" panose="020F0502020204030204" pitchFamily="34" charset="0"/>
              </a:rPr>
              <a:t>воздуха </a:t>
            </a:r>
            <a:r>
              <a:rPr lang="ru-RU" sz="2800" dirty="0" smtClean="0">
                <a:latin typeface="Calibri" panose="020F0502020204030204" pitchFamily="34" charset="0"/>
              </a:rPr>
              <a:t>на </a:t>
            </a:r>
            <a:r>
              <a:rPr lang="ru-RU" sz="2800" dirty="0" smtClean="0">
                <a:latin typeface="Calibri" panose="020F0502020204030204" pitchFamily="34" charset="0"/>
              </a:rPr>
              <a:t>каждый </a:t>
            </a:r>
            <a:r>
              <a:rPr lang="ru-RU" sz="2800" dirty="0" err="1" smtClean="0">
                <a:latin typeface="Calibri" panose="020F0502020204030204" pitchFamily="34" charset="0"/>
              </a:rPr>
              <a:t>аэротенок</a:t>
            </a:r>
            <a:r>
              <a:rPr lang="ru-RU" sz="2800" dirty="0" smtClean="0">
                <a:latin typeface="Calibri" panose="020F0502020204030204" pitchFamily="34" charset="0"/>
              </a:rPr>
              <a:t>. 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15" y="2497558"/>
            <a:ext cx="119698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Диспетчером осуществляется </a:t>
            </a:r>
            <a:r>
              <a:rPr lang="ru-RU" sz="2800" dirty="0" smtClean="0">
                <a:latin typeface="Calibri" panose="020F0502020204030204" pitchFamily="34" charset="0"/>
              </a:rPr>
              <a:t>контроль и </a:t>
            </a:r>
            <a:r>
              <a:rPr lang="ru-RU" sz="2800" dirty="0" smtClean="0">
                <a:latin typeface="Calibri" panose="020F0502020204030204" pitchFamily="34" charset="0"/>
              </a:rPr>
              <a:t>управление следующим технологическим оборудованием в </a:t>
            </a:r>
            <a:r>
              <a:rPr lang="ru-RU" sz="2800" dirty="0" smtClean="0">
                <a:latin typeface="Calibri" panose="020F0502020204030204" pitchFamily="34" charset="0"/>
              </a:rPr>
              <a:t>местном (ручном) </a:t>
            </a:r>
            <a:r>
              <a:rPr lang="ru-RU" sz="2800" dirty="0" smtClean="0">
                <a:latin typeface="Calibri" panose="020F0502020204030204" pitchFamily="34" charset="0"/>
              </a:rPr>
              <a:t>и </a:t>
            </a:r>
            <a:r>
              <a:rPr lang="ru-RU" sz="2800" dirty="0" smtClean="0">
                <a:latin typeface="Calibri" panose="020F0502020204030204" pitchFamily="34" charset="0"/>
              </a:rPr>
              <a:t>в автоматическом </a:t>
            </a:r>
            <a:r>
              <a:rPr lang="ru-RU" sz="2800" dirty="0" smtClean="0">
                <a:latin typeface="Calibri" panose="020F0502020204030204" pitchFamily="34" charset="0"/>
              </a:rPr>
              <a:t>режиме:</a:t>
            </a:r>
            <a:endParaRPr lang="ru-RU" sz="2800" dirty="0" smtClean="0">
              <a:latin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err="1" smtClean="0">
                <a:latin typeface="Calibri" panose="020F0502020204030204" pitchFamily="34" charset="0"/>
              </a:rPr>
              <a:t>рециркуляционым</a:t>
            </a:r>
            <a:r>
              <a:rPr lang="ru-RU" sz="2800" dirty="0" smtClean="0">
                <a:latin typeface="Calibri" panose="020F0502020204030204" pitchFamily="34" charset="0"/>
              </a:rPr>
              <a:t> насосом; 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мешалками;              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шиберами;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воздушными заслонками.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839" y="598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6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5" y="692209"/>
            <a:ext cx="3493094" cy="4657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28" y="692207"/>
            <a:ext cx="3481345" cy="46417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0774" y="66440"/>
            <a:ext cx="10175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Примеры установки аналитического оборудования на </a:t>
            </a:r>
            <a:r>
              <a:rPr lang="ru-RU" sz="2800" dirty="0" err="1" smtClean="0">
                <a:latin typeface="Calibri" panose="020F0502020204030204" pitchFamily="34" charset="0"/>
              </a:rPr>
              <a:t>аэротенке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54" y="692207"/>
            <a:ext cx="3497544" cy="46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2252" y="0"/>
            <a:ext cx="11573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Для размещения шкафов управления, удобства обслуживания и эксплуатации нашей организацией были </a:t>
            </a:r>
            <a:r>
              <a:rPr lang="ru-RU" sz="2800" dirty="0" smtClean="0">
                <a:latin typeface="Calibri" panose="020F0502020204030204" pitchFamily="34" charset="0"/>
              </a:rPr>
              <a:t>разработаны и изготовлены </a:t>
            </a:r>
            <a:r>
              <a:rPr lang="ru-RU" sz="2800" dirty="0" smtClean="0">
                <a:latin typeface="Calibri" panose="020F0502020204030204" pitchFamily="34" charset="0"/>
              </a:rPr>
              <a:t>технические боксы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1" y="1325995"/>
            <a:ext cx="5041742" cy="36306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11" y="1120797"/>
            <a:ext cx="2693621" cy="2844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35" y="3681377"/>
            <a:ext cx="3865904" cy="2971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9660" y="4956660"/>
            <a:ext cx="7041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В технических боксах </a:t>
            </a:r>
            <a:r>
              <a:rPr lang="ru-RU" sz="2800" dirty="0" smtClean="0">
                <a:latin typeface="Calibri" panose="020F0502020204030204" pitchFamily="34" charset="0"/>
              </a:rPr>
              <a:t>предусмотрено все</a:t>
            </a:r>
          </a:p>
          <a:p>
            <a:r>
              <a:rPr lang="ru-RU" sz="2800" dirty="0" smtClean="0">
                <a:latin typeface="Calibri" panose="020F0502020204030204" pitchFamily="34" charset="0"/>
              </a:rPr>
              <a:t>необходимое для нормального функционирования оборудования</a:t>
            </a:r>
            <a:endParaRPr lang="ru-RU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2" y="1240211"/>
            <a:ext cx="4754308" cy="3565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77" y="111095"/>
            <a:ext cx="11297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Для работы и эксплуатации датчиков при отрицательных температурах нами разработана автоматизированная камера отбора проб 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28" y="2281726"/>
            <a:ext cx="5007836" cy="3755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3109" y="4980952"/>
            <a:ext cx="3502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Внешний вид камеры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8628" y="1606610"/>
            <a:ext cx="3924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Внутренний вид камеры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10" y="1221981"/>
            <a:ext cx="9554198" cy="5363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2558" y="49117"/>
            <a:ext cx="686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Отображаемые данные на АРМ диспетчера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2501" y="608216"/>
            <a:ext cx="470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Тренд по каждому параметру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" y="828942"/>
            <a:ext cx="11494093" cy="589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0055" y="136733"/>
            <a:ext cx="9536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Суммарные тренды параметров на входе и выходе </a:t>
            </a:r>
            <a:r>
              <a:rPr lang="ru-RU" sz="2800" dirty="0" err="1" smtClean="0">
                <a:latin typeface="Calibri" panose="020F0502020204030204" pitchFamily="34" charset="0"/>
              </a:rPr>
              <a:t>аэротенка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828"/>
            <a:ext cx="10515600" cy="83323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libri" panose="020F0502020204030204" pitchFamily="34" charset="0"/>
              </a:rPr>
              <a:t>6. АСУ блока вторичных отстойников</a:t>
            </a: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8067"/>
            <a:ext cx="8540931" cy="34372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Предусмотрен контроль</a:t>
            </a:r>
            <a:r>
              <a:rPr lang="ru-RU" sz="2800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- концентрации взвешенных веществ;</a:t>
            </a:r>
          </a:p>
          <a:p>
            <a:pPr>
              <a:buFontTx/>
              <a:buChar char="-"/>
            </a:pPr>
            <a:r>
              <a:rPr lang="ru-RU" sz="2800" dirty="0" err="1" smtClean="0">
                <a:latin typeface="Calibri" panose="020F0502020204030204" pitchFamily="34" charset="0"/>
              </a:rPr>
              <a:t>уровеня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осадка;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ХПК/БПК;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аммония;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запорной арматуры.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234175"/>
            <a:ext cx="5869577" cy="440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4656908"/>
            <a:ext cx="5181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Автоматическое управление</a:t>
            </a:r>
          </a:p>
          <a:p>
            <a:r>
              <a:rPr lang="ru-RU" sz="2800" dirty="0" smtClean="0">
                <a:latin typeface="Calibri" panose="020F0502020204030204" pitchFamily="34" charset="0"/>
              </a:rPr>
              <a:t>иловыми насосами от </a:t>
            </a:r>
            <a:r>
              <a:rPr lang="ru-RU" sz="2800" dirty="0" smtClean="0">
                <a:latin typeface="Calibri" panose="020F0502020204030204" pitchFamily="34" charset="0"/>
              </a:rPr>
              <a:t>уровня ила в камерах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4430"/>
          </a:xfrm>
        </p:spPr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7. АСУ иловой насосной станции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0705"/>
            <a:ext cx="10515600" cy="3549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Проектом </a:t>
            </a:r>
            <a:r>
              <a:rPr lang="ru-RU" sz="2800" dirty="0" smtClean="0">
                <a:latin typeface="Calibri" panose="020F0502020204030204" pitchFamily="34" charset="0"/>
              </a:rPr>
              <a:t>предусмотрен </a:t>
            </a:r>
            <a:r>
              <a:rPr lang="ru-RU" sz="2800" dirty="0" smtClean="0">
                <a:latin typeface="Calibri" panose="020F0502020204030204" pitchFamily="34" charset="0"/>
              </a:rPr>
              <a:t>контроль: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работы насосного оборудования;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токовой нагрузки;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моторесурса </a:t>
            </a:r>
            <a:r>
              <a:rPr lang="ru-RU" sz="2800" dirty="0" smtClean="0">
                <a:latin typeface="Calibri" panose="020F0502020204030204" pitchFamily="34" charset="0"/>
              </a:rPr>
              <a:t>двигателей;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давления.</a:t>
            </a: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Ручное </a:t>
            </a:r>
            <a:r>
              <a:rPr lang="ru-RU" sz="2800" dirty="0">
                <a:latin typeface="Calibri" panose="020F0502020204030204" pitchFamily="34" charset="0"/>
              </a:rPr>
              <a:t>и автоматическое управление </a:t>
            </a:r>
            <a:r>
              <a:rPr lang="ru-RU" sz="2800" dirty="0" smtClean="0">
                <a:latin typeface="Calibri" panose="020F0502020204030204" pitchFamily="34" charset="0"/>
              </a:rPr>
              <a:t>производительностью насосов.</a:t>
            </a:r>
            <a:endParaRPr lang="ru-RU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83" y="68563"/>
            <a:ext cx="2590665" cy="5739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04" y="642551"/>
            <a:ext cx="11648303" cy="58778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 smtClean="0">
                <a:latin typeface="Calibri" panose="020F0502020204030204" pitchFamily="34" charset="0"/>
              </a:rPr>
              <a:t>Историческая справка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Деятельность </a:t>
            </a:r>
            <a:r>
              <a:rPr lang="ru-RU" sz="2800" dirty="0">
                <a:latin typeface="Calibri" panose="020F0502020204030204" pitchFamily="34" charset="0"/>
              </a:rPr>
              <a:t>нашего предприятия началась в 1965 году, когда было образовано Специальное Конструкторское Бюро «</a:t>
            </a:r>
            <a:r>
              <a:rPr lang="ru-RU" sz="2800" dirty="0" err="1">
                <a:latin typeface="Calibri" panose="020F0502020204030204" pitchFamily="34" charset="0"/>
              </a:rPr>
              <a:t>Нефтехимавтоматика</a:t>
            </a:r>
            <a:r>
              <a:rPr lang="ru-RU" sz="2800" dirty="0">
                <a:latin typeface="Calibri" panose="020F0502020204030204" pitchFamily="34" charset="0"/>
              </a:rPr>
              <a:t>». СКБ «</a:t>
            </a:r>
            <a:r>
              <a:rPr lang="ru-RU" sz="2800" dirty="0" err="1">
                <a:latin typeface="Calibri" panose="020F0502020204030204" pitchFamily="34" charset="0"/>
              </a:rPr>
              <a:t>Нефтехимавтоматика</a:t>
            </a:r>
            <a:r>
              <a:rPr lang="ru-RU" sz="2800" dirty="0">
                <a:latin typeface="Calibri" panose="020F0502020204030204" pitchFamily="34" charset="0"/>
              </a:rPr>
              <a:t>» специализировалось на проблемах </a:t>
            </a:r>
            <a:r>
              <a:rPr lang="ru-RU" sz="2800" dirty="0" smtClean="0">
                <a:latin typeface="Calibri" panose="020F0502020204030204" pitchFamily="34" charset="0"/>
              </a:rPr>
              <a:t>автоматизации </a:t>
            </a:r>
            <a:r>
              <a:rPr lang="ru-RU" sz="2800" dirty="0">
                <a:latin typeface="Calibri" panose="020F0502020204030204" pitchFamily="34" charset="0"/>
              </a:rPr>
              <a:t>и оптимизации технологических процессов в нефтеперерабатывающей и нефтехимической отрасли, разработкой автоматизированных комплексов,  приборов, устройств, систем автоматики для предприятий  нефтехимической, </a:t>
            </a:r>
            <a:r>
              <a:rPr lang="ru-RU" sz="2800" dirty="0" err="1">
                <a:latin typeface="Calibri" panose="020F0502020204030204" pitchFamily="34" charset="0"/>
              </a:rPr>
              <a:t>резино</a:t>
            </a:r>
            <a:r>
              <a:rPr lang="ru-RU" sz="2800" dirty="0">
                <a:latin typeface="Calibri" panose="020F0502020204030204" pitchFamily="34" charset="0"/>
              </a:rPr>
              <a:t>-технической и шинной промышленности</a:t>
            </a:r>
            <a:r>
              <a:rPr lang="ru-RU" sz="2800" dirty="0" smtClean="0">
                <a:latin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В настоящее время после различных преобразований организация носит название ООО </a:t>
            </a:r>
            <a:r>
              <a:rPr lang="ru-RU" sz="2800" dirty="0">
                <a:latin typeface="Calibri" panose="020F0502020204030204" pitchFamily="34" charset="0"/>
              </a:rPr>
              <a:t>«ПКФ «</a:t>
            </a:r>
            <a:r>
              <a:rPr lang="ru-RU" sz="2800" dirty="0" err="1">
                <a:latin typeface="Calibri" panose="020F0502020204030204" pitchFamily="34" charset="0"/>
              </a:rPr>
              <a:t>Водоканалавтоматика</a:t>
            </a:r>
            <a:r>
              <a:rPr lang="ru-RU" sz="2800" dirty="0" smtClean="0">
                <a:latin typeface="Calibri" panose="020F0502020204030204" pitchFamily="34" charset="0"/>
              </a:rPr>
              <a:t>», которое </a:t>
            </a:r>
            <a:r>
              <a:rPr lang="ru-RU" sz="2800" dirty="0">
                <a:latin typeface="Calibri" panose="020F0502020204030204" pitchFamily="34" charset="0"/>
              </a:rPr>
              <a:t>продолжает заниматься комплексом работ по разработке и внедрению </a:t>
            </a:r>
            <a:r>
              <a:rPr lang="ru-RU" sz="2800" dirty="0" smtClean="0">
                <a:latin typeface="Calibri" panose="020F0502020204030204" pitchFamily="34" charset="0"/>
              </a:rPr>
              <a:t>АСУТП в различных отраслях.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3334"/>
          </a:xfrm>
        </p:spPr>
        <p:txBody>
          <a:bodyPr/>
          <a:lstStyle/>
          <a:p>
            <a:r>
              <a:rPr lang="ru-RU" sz="4000" dirty="0" smtClean="0">
                <a:latin typeface="Calibri" panose="020F0502020204030204" pitchFamily="34" charset="0"/>
              </a:rPr>
              <a:t>8. АСУ третичных отстойников</a:t>
            </a: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490391"/>
            <a:ext cx="8540931" cy="321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Calibri" panose="020F0502020204030204" pitchFamily="34" charset="0"/>
              </a:rPr>
              <a:t>Предусмотрен контроль</a:t>
            </a:r>
            <a:r>
              <a:rPr lang="ru-RU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Calibri" panose="020F0502020204030204" pitchFamily="34" charset="0"/>
              </a:rPr>
              <a:t>- концентрации взвешенных веществ;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Calibri" panose="020F0502020204030204" pitchFamily="34" charset="0"/>
              </a:rPr>
              <a:t>уровеня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осадка;</a:t>
            </a:r>
          </a:p>
          <a:p>
            <a:pPr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</a:rPr>
              <a:t>ХПК/БПК;</a:t>
            </a:r>
          </a:p>
          <a:p>
            <a:pPr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</a:rPr>
              <a:t>аммония;</a:t>
            </a:r>
            <a:endParaRPr lang="ru-RU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</a:rPr>
              <a:t>запорной арматуры.</a:t>
            </a:r>
            <a:endParaRPr 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09301"/>
          </a:xfrm>
        </p:spPr>
        <p:txBody>
          <a:bodyPr/>
          <a:lstStyle/>
          <a:p>
            <a:r>
              <a:rPr lang="ru-RU" sz="4000" dirty="0" smtClean="0">
                <a:latin typeface="Calibri" panose="020F0502020204030204" pitchFamily="34" charset="0"/>
              </a:rPr>
              <a:t>9. Блок фильтров глубокой очистки</a:t>
            </a: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584" y="709301"/>
            <a:ext cx="117248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Контроль: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объема </a:t>
            </a:r>
            <a:r>
              <a:rPr lang="ru-RU" sz="2800" dirty="0" smtClean="0">
                <a:latin typeface="Calibri" panose="020F0502020204030204" pitchFamily="34" charset="0"/>
              </a:rPr>
              <a:t>поступающих сточных вод;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расхода </a:t>
            </a:r>
            <a:r>
              <a:rPr lang="ru-RU" sz="2800" dirty="0" smtClean="0">
                <a:latin typeface="Calibri" panose="020F0502020204030204" pitchFamily="34" charset="0"/>
              </a:rPr>
              <a:t>промывных вод;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расхода </a:t>
            </a:r>
            <a:r>
              <a:rPr lang="ru-RU" sz="2800" dirty="0" smtClean="0">
                <a:latin typeface="Calibri" panose="020F0502020204030204" pitchFamily="34" charset="0"/>
              </a:rPr>
              <a:t>воздуха;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концентрации </a:t>
            </a:r>
            <a:r>
              <a:rPr lang="ru-RU" sz="2800" dirty="0" smtClean="0">
                <a:latin typeface="Calibri" panose="020F0502020204030204" pitchFamily="34" charset="0"/>
              </a:rPr>
              <a:t>взвешенных веществ в протоке/ на каждый фильтр;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уровень в каждом из фильтров;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насосного оборудования;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запорной арматуры.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Внедряется система </a:t>
            </a:r>
            <a:r>
              <a:rPr lang="ru-RU" sz="2800" dirty="0" smtClean="0">
                <a:latin typeface="Calibri" panose="020F0502020204030204" pitchFamily="34" charset="0"/>
              </a:rPr>
              <a:t>автоматического управления промывки блока </a:t>
            </a:r>
            <a:r>
              <a:rPr lang="ru-RU" sz="2800" dirty="0" smtClean="0">
                <a:latin typeface="Calibri" panose="020F0502020204030204" pitchFamily="34" charset="0"/>
              </a:rPr>
              <a:t>фильтров и диагностики </a:t>
            </a:r>
            <a:r>
              <a:rPr lang="ru-RU" sz="2800" dirty="0" smtClean="0">
                <a:latin typeface="Calibri" panose="020F0502020204030204" pitchFamily="34" charset="0"/>
              </a:rPr>
              <a:t>состояния загрязненности </a:t>
            </a:r>
            <a:r>
              <a:rPr lang="ru-RU" sz="2800" dirty="0" smtClean="0">
                <a:latin typeface="Calibri" panose="020F0502020204030204" pitchFamily="34" charset="0"/>
              </a:rPr>
              <a:t>фильтров.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56" y="3469593"/>
            <a:ext cx="4016524" cy="33114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393"/>
            <a:ext cx="10515600" cy="617641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alibri" panose="020F0502020204030204" pitchFamily="34" charset="0"/>
              </a:rPr>
              <a:t>10. АСУ </a:t>
            </a:r>
            <a:r>
              <a:rPr lang="ru-RU" sz="4000" dirty="0" err="1" smtClean="0">
                <a:latin typeface="Calibri" panose="020F0502020204030204" pitchFamily="34" charset="0"/>
              </a:rPr>
              <a:t>реагентного</a:t>
            </a:r>
            <a:r>
              <a:rPr lang="ru-RU" sz="4000" dirty="0" smtClean="0">
                <a:latin typeface="Calibri" panose="020F0502020204030204" pitchFamily="34" charset="0"/>
              </a:rPr>
              <a:t> хозяйства</a:t>
            </a: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377" y="1082140"/>
            <a:ext cx="7144285" cy="39256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Предусмотрен </a:t>
            </a:r>
            <a:r>
              <a:rPr lang="ru-RU" sz="2800" dirty="0" smtClean="0">
                <a:latin typeface="Calibri" panose="020F0502020204030204" pitchFamily="34" charset="0"/>
              </a:rPr>
              <a:t>контроль:</a:t>
            </a: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</a:t>
            </a:r>
            <a:r>
              <a:rPr lang="ru-RU" sz="2800" dirty="0" smtClean="0">
                <a:latin typeface="Calibri" panose="020F0502020204030204" pitchFamily="34" charset="0"/>
              </a:rPr>
              <a:t>уровня </a:t>
            </a:r>
            <a:r>
              <a:rPr lang="ru-RU" sz="2800" dirty="0" smtClean="0">
                <a:latin typeface="Calibri" panose="020F0502020204030204" pitchFamily="34" charset="0"/>
              </a:rPr>
              <a:t>мин/макс в емкостях хранения;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smtClean="0">
                <a:latin typeface="Calibri" panose="020F0502020204030204" pitchFamily="34" charset="0"/>
              </a:rPr>
              <a:t>уровня </a:t>
            </a:r>
            <a:r>
              <a:rPr lang="ru-RU" sz="2800" dirty="0" smtClean="0">
                <a:latin typeface="Calibri" panose="020F0502020204030204" pitchFamily="34" charset="0"/>
              </a:rPr>
              <a:t>мин/макс в расходных баках;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smtClean="0">
                <a:latin typeface="Calibri" panose="020F0502020204030204" pitchFamily="34" charset="0"/>
              </a:rPr>
              <a:t>концентрации </a:t>
            </a:r>
            <a:r>
              <a:rPr lang="ru-RU" sz="2800" dirty="0" smtClean="0">
                <a:latin typeface="Calibri" panose="020F0502020204030204" pitchFamily="34" charset="0"/>
              </a:rPr>
              <a:t>раствора реагента;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smtClean="0">
                <a:latin typeface="Calibri" panose="020F0502020204030204" pitchFamily="34" charset="0"/>
              </a:rPr>
              <a:t>состояния </a:t>
            </a:r>
            <a:r>
              <a:rPr lang="ru-RU" sz="2800" dirty="0" smtClean="0">
                <a:latin typeface="Calibri" panose="020F0502020204030204" pitchFamily="34" charset="0"/>
              </a:rPr>
              <a:t>насосного </a:t>
            </a:r>
            <a:r>
              <a:rPr lang="ru-RU" sz="2800" dirty="0" smtClean="0">
                <a:latin typeface="Calibri" panose="020F0502020204030204" pitchFamily="34" charset="0"/>
              </a:rPr>
              <a:t>оборудования.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Автоматическое управление </a:t>
            </a:r>
            <a:r>
              <a:rPr lang="ru-RU" sz="2800" dirty="0" smtClean="0">
                <a:latin typeface="Calibri" panose="020F0502020204030204" pitchFamily="34" charset="0"/>
              </a:rPr>
              <a:t>насосами-дозаторами </a:t>
            </a:r>
            <a:r>
              <a:rPr lang="ru-RU" sz="2800" dirty="0" smtClean="0">
                <a:latin typeface="Calibri" panose="020F0502020204030204" pitchFamily="34" charset="0"/>
              </a:rPr>
              <a:t>в зависимости от расхода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746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alibri" panose="020F0502020204030204" pitchFamily="34" charset="0"/>
              </a:rPr>
              <a:t>11. АСУ установки УФ-обеззараживания</a:t>
            </a: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42588"/>
            <a:ext cx="57413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Предусмотрен </a:t>
            </a:r>
            <a:r>
              <a:rPr lang="ru-RU" sz="2800" dirty="0" smtClean="0">
                <a:latin typeface="Calibri" panose="020F0502020204030204" pitchFamily="34" charset="0"/>
              </a:rPr>
              <a:t>контроль: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работы установок;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интенсивности </a:t>
            </a:r>
            <a:r>
              <a:rPr lang="ru-RU" sz="2800" dirty="0" smtClean="0">
                <a:latin typeface="Calibri" panose="020F0502020204030204" pitchFamily="34" charset="0"/>
              </a:rPr>
              <a:t>излучения;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Calibri" panose="020F0502020204030204" pitchFamily="34" charset="0"/>
              </a:rPr>
              <a:t>расхода </a:t>
            </a:r>
            <a:r>
              <a:rPr lang="ru-RU" sz="2800" dirty="0" smtClean="0">
                <a:latin typeface="Calibri" panose="020F0502020204030204" pitchFamily="34" charset="0"/>
              </a:rPr>
              <a:t>очищенной воды;</a:t>
            </a: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Calibri" panose="020F0502020204030204" pitchFamily="34" charset="0"/>
              </a:rPr>
              <a:t>уровеня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озона в помещении. </a:t>
            </a:r>
          </a:p>
          <a:p>
            <a:r>
              <a:rPr lang="ru-RU" sz="2800" dirty="0" smtClean="0">
                <a:latin typeface="Calibri" panose="020F0502020204030204" pitchFamily="34" charset="0"/>
              </a:rPr>
              <a:t>И управление запорной </a:t>
            </a:r>
            <a:r>
              <a:rPr lang="ru-RU" sz="2800" dirty="0" smtClean="0">
                <a:latin typeface="Calibri" panose="020F0502020204030204" pitchFamily="34" charset="0"/>
              </a:rPr>
              <a:t>арматурой.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58" y="2608603"/>
            <a:ext cx="4891042" cy="366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1481"/>
            <a:ext cx="10515600" cy="779166"/>
          </a:xfrm>
        </p:spPr>
        <p:txBody>
          <a:bodyPr/>
          <a:lstStyle/>
          <a:p>
            <a:r>
              <a:rPr lang="ru-RU" sz="4000" dirty="0" smtClean="0">
                <a:latin typeface="Calibri" panose="020F0502020204030204" pitchFamily="34" charset="0"/>
              </a:rPr>
              <a:t>12. Цех механического обезвоживания</a:t>
            </a: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2281"/>
            <a:ext cx="10515600" cy="484631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Нашей организацией в 2009г. была создана автоматическая система управления цеха механического обезвоживания</a:t>
            </a:r>
            <a:r>
              <a:rPr lang="ru-RU" sz="2400" dirty="0" smtClean="0">
                <a:latin typeface="Calibri" panose="020F050202020403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Системой </a:t>
            </a:r>
            <a:r>
              <a:rPr lang="ru-RU" sz="2400" dirty="0" smtClean="0">
                <a:latin typeface="Calibri" panose="020F0502020204030204" pitchFamily="34" charset="0"/>
              </a:rPr>
              <a:t>предусматривается управление:</a:t>
            </a:r>
          </a:p>
          <a:p>
            <a:pPr marL="0" indent="0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 - установкой подачи </a:t>
            </a:r>
            <a:r>
              <a:rPr lang="ru-RU" sz="2400" dirty="0" err="1" smtClean="0">
                <a:latin typeface="Calibri" panose="020F0502020204030204" pitchFamily="34" charset="0"/>
              </a:rPr>
              <a:t>флокулянта</a:t>
            </a:r>
            <a:r>
              <a:rPr lang="ru-RU" sz="2400" dirty="0" smtClean="0">
                <a:latin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 - </a:t>
            </a:r>
            <a:r>
              <a:rPr lang="ru-RU" sz="2400" dirty="0" err="1" smtClean="0">
                <a:latin typeface="Calibri" panose="020F0502020204030204" pitchFamily="34" charset="0"/>
              </a:rPr>
              <a:t>декантерами</a:t>
            </a:r>
            <a:r>
              <a:rPr lang="ru-RU" sz="2400" dirty="0" smtClean="0">
                <a:latin typeface="Calibri" panose="020F0502020204030204" pitchFamily="34" charset="0"/>
              </a:rPr>
              <a:t> различной мощности, </a:t>
            </a:r>
            <a:r>
              <a:rPr lang="ru-RU" sz="2400" dirty="0" smtClean="0">
                <a:latin typeface="Calibri" panose="020F0502020204030204" pitchFamily="34" charset="0"/>
              </a:rPr>
              <a:t>различных </a:t>
            </a:r>
            <a:r>
              <a:rPr lang="ru-RU" sz="2400" dirty="0" smtClean="0">
                <a:latin typeface="Calibri" panose="020F0502020204030204" pitchFamily="34" charset="0"/>
              </a:rPr>
              <a:t>производителей;</a:t>
            </a:r>
          </a:p>
          <a:p>
            <a:pPr marL="0" indent="0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 - </a:t>
            </a:r>
            <a:r>
              <a:rPr lang="ru-RU" sz="2400" dirty="0" smtClean="0">
                <a:latin typeface="Calibri" panose="020F0502020204030204" pitchFamily="34" charset="0"/>
              </a:rPr>
              <a:t>запорной арматурой.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Контроль </a:t>
            </a:r>
            <a:r>
              <a:rPr lang="ru-RU" sz="2400" dirty="0" smtClean="0">
                <a:latin typeface="Calibri" panose="020F0502020204030204" pitchFamily="34" charset="0"/>
              </a:rPr>
              <a:t>параметров: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- </a:t>
            </a:r>
            <a:r>
              <a:rPr lang="ru-RU" sz="2400" dirty="0" smtClean="0">
                <a:latin typeface="Calibri" panose="020F0502020204030204" pitchFamily="34" charset="0"/>
              </a:rPr>
              <a:t>расхода </a:t>
            </a:r>
            <a:r>
              <a:rPr lang="ru-RU" sz="2400" dirty="0" smtClean="0">
                <a:latin typeface="Calibri" panose="020F0502020204030204" pitchFamily="34" charset="0"/>
              </a:rPr>
              <a:t>ила (сгущенного и избыточного);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- </a:t>
            </a:r>
            <a:r>
              <a:rPr lang="ru-RU" sz="2400" dirty="0" smtClean="0">
                <a:latin typeface="Calibri" panose="020F0502020204030204" pitchFamily="34" charset="0"/>
              </a:rPr>
              <a:t>расхода </a:t>
            </a:r>
            <a:r>
              <a:rPr lang="ru-RU" sz="2400" dirty="0" smtClean="0">
                <a:latin typeface="Calibri" panose="020F0502020204030204" pitchFamily="34" charset="0"/>
              </a:rPr>
              <a:t>технической воды;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- </a:t>
            </a:r>
            <a:r>
              <a:rPr lang="ru-RU" sz="2400" dirty="0" smtClean="0">
                <a:latin typeface="Calibri" panose="020F0502020204030204" pitchFamily="34" charset="0"/>
              </a:rPr>
              <a:t>расхода </a:t>
            </a:r>
            <a:r>
              <a:rPr lang="ru-RU" sz="2400" dirty="0" err="1" smtClean="0">
                <a:latin typeface="Calibri" panose="020F0502020204030204" pitchFamily="34" charset="0"/>
              </a:rPr>
              <a:t>флокулянта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" y="1045343"/>
            <a:ext cx="8324976" cy="520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27412" y="91236"/>
            <a:ext cx="7552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libri" panose="020F0502020204030204" pitchFamily="34" charset="0"/>
              </a:rPr>
              <a:t>Рабочий стол АРМ-оператора </a:t>
            </a:r>
            <a:r>
              <a:rPr lang="ru-RU" sz="2800" dirty="0" smtClean="0">
                <a:latin typeface="Calibri" panose="020F0502020204030204" pitchFamily="34" charset="0"/>
              </a:rPr>
              <a:t>ЦМО, насосной станции 77, иловых станций №1 и 2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4" y="3157721"/>
            <a:ext cx="5756366" cy="359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5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58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libri" panose="020F0502020204030204" pitchFamily="34" charset="0"/>
              </a:rPr>
              <a:t>13. АСУ выпуска</a:t>
            </a: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4511"/>
            <a:ext cx="10515600" cy="3387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Предусмотрен </a:t>
            </a:r>
            <a:r>
              <a:rPr lang="ru-RU" sz="2800" dirty="0">
                <a:latin typeface="Calibri" panose="020F0502020204030204" pitchFamily="34" charset="0"/>
              </a:rPr>
              <a:t>контроль</a:t>
            </a:r>
            <a:r>
              <a:rPr lang="ru-RU" sz="2800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объема выпускаемых очищенных стоков;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smtClean="0">
                <a:latin typeface="Calibri" panose="020F0502020204030204" pitchFamily="34" charset="0"/>
              </a:rPr>
              <a:t>концентрации </a:t>
            </a:r>
            <a:r>
              <a:rPr lang="ru-RU" sz="2800" dirty="0" smtClean="0">
                <a:latin typeface="Calibri" panose="020F0502020204030204" pitchFamily="34" charset="0"/>
              </a:rPr>
              <a:t>взвешенных веществ;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аммония/нитратов;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фосфора;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ХПК/БПК.</a:t>
            </a:r>
          </a:p>
        </p:txBody>
      </p:sp>
    </p:spTree>
    <p:extLst>
      <p:ext uri="{BB962C8B-B14F-4D97-AF65-F5344CB8AC3E}">
        <p14:creationId xmlns:p14="http://schemas.microsoft.com/office/powerpoint/2010/main" val="24057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14. ЦДП КОС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4042"/>
            <a:ext cx="10515600" cy="536675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Система центрального диспетчерского пункта выполняет следующие задачи:</a:t>
            </a:r>
            <a:endParaRPr lang="ru-RU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</a:t>
            </a:r>
            <a:r>
              <a:rPr lang="ru-RU" sz="2800" dirty="0" smtClean="0">
                <a:latin typeface="Calibri" panose="020F0502020204030204" pitchFamily="34" charset="0"/>
              </a:rPr>
              <a:t>сбор информации;</a:t>
            </a:r>
            <a:endParaRPr lang="ru-RU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</a:t>
            </a:r>
            <a:r>
              <a:rPr lang="ru-RU" sz="2800" dirty="0" smtClean="0">
                <a:latin typeface="Calibri" panose="020F0502020204030204" pitchFamily="34" charset="0"/>
              </a:rPr>
              <a:t>контроль </a:t>
            </a:r>
            <a:r>
              <a:rPr lang="ru-RU" sz="2800" dirty="0">
                <a:latin typeface="Calibri" panose="020F0502020204030204" pitchFamily="34" charset="0"/>
              </a:rPr>
              <a:t>соблюдения технологических режимов;</a:t>
            </a: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</a:t>
            </a:r>
            <a:r>
              <a:rPr lang="ru-RU" sz="2800" dirty="0" smtClean="0">
                <a:latin typeface="Calibri" panose="020F0502020204030204" pitchFamily="34" charset="0"/>
              </a:rPr>
              <a:t>формирование </a:t>
            </a:r>
            <a:r>
              <a:rPr lang="ru-RU" sz="2800" dirty="0">
                <a:latin typeface="Calibri" panose="020F0502020204030204" pitchFamily="34" charset="0"/>
              </a:rPr>
              <a:t>управляющих воздействий;</a:t>
            </a: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</a:t>
            </a:r>
            <a:r>
              <a:rPr lang="ru-RU" sz="2800" dirty="0" smtClean="0">
                <a:latin typeface="Calibri" panose="020F0502020204030204" pitchFamily="34" charset="0"/>
              </a:rPr>
              <a:t>архивирование; </a:t>
            </a:r>
            <a:endParaRPr lang="ru-RU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</a:t>
            </a:r>
            <a:r>
              <a:rPr lang="ru-RU" sz="2800" dirty="0" smtClean="0">
                <a:latin typeface="Calibri" panose="020F0502020204030204" pitchFamily="34" charset="0"/>
              </a:rPr>
              <a:t>контроль </a:t>
            </a:r>
            <a:r>
              <a:rPr lang="ru-RU" sz="2800" dirty="0">
                <a:latin typeface="Calibri" panose="020F0502020204030204" pitchFamily="34" charset="0"/>
              </a:rPr>
              <a:t>и </a:t>
            </a:r>
            <a:r>
              <a:rPr lang="ru-RU" sz="2800" dirty="0" smtClean="0">
                <a:latin typeface="Calibri" panose="020F0502020204030204" pitchFamily="34" charset="0"/>
              </a:rPr>
              <a:t>диагностика </a:t>
            </a:r>
            <a:r>
              <a:rPr lang="ru-RU" sz="2800" dirty="0">
                <a:latin typeface="Calibri" panose="020F0502020204030204" pitchFamily="34" charset="0"/>
              </a:rPr>
              <a:t>КТС; </a:t>
            </a: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</a:t>
            </a:r>
            <a:r>
              <a:rPr lang="ru-RU" sz="2800" dirty="0" smtClean="0">
                <a:latin typeface="Calibri" panose="020F0502020204030204" pitchFamily="34" charset="0"/>
              </a:rPr>
              <a:t>обеспечение </a:t>
            </a:r>
            <a:r>
              <a:rPr lang="ru-RU" sz="2800" dirty="0">
                <a:latin typeface="Calibri" panose="020F0502020204030204" pitchFamily="34" charset="0"/>
              </a:rPr>
              <a:t>безопасности и сохранности данных; </a:t>
            </a: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</a:t>
            </a:r>
            <a:r>
              <a:rPr lang="ru-RU" sz="2800" dirty="0" smtClean="0">
                <a:latin typeface="Calibri" panose="020F0502020204030204" pitchFamily="34" charset="0"/>
              </a:rPr>
              <a:t>взаимодействие </a:t>
            </a:r>
            <a:r>
              <a:rPr lang="ru-RU" sz="2800" dirty="0">
                <a:latin typeface="Calibri" panose="020F0502020204030204" pitchFamily="34" charset="0"/>
              </a:rPr>
              <a:t>с вышестоящими системами; </a:t>
            </a:r>
          </a:p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</a:t>
            </a:r>
            <a:r>
              <a:rPr lang="ru-RU" sz="2800" dirty="0" smtClean="0">
                <a:latin typeface="Calibri" panose="020F0502020204030204" pitchFamily="34" charset="0"/>
              </a:rPr>
              <a:t>помощь.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20" y="605328"/>
            <a:ext cx="9904576" cy="619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09772" y="82107"/>
            <a:ext cx="4859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Главное окно АРМ-диспетчера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526" y="0"/>
            <a:ext cx="119384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 </a:t>
            </a:r>
            <a:r>
              <a:rPr lang="ru-RU" sz="2800" dirty="0" smtClean="0">
                <a:latin typeface="Calibri" panose="020F0502020204030204" pitchFamily="34" charset="0"/>
              </a:rPr>
              <a:t>Для предоставления качественных услуг на рынке </a:t>
            </a:r>
            <a:r>
              <a:rPr lang="ru-RU" sz="2800" dirty="0">
                <a:latin typeface="Calibri" panose="020F0502020204030204" pitchFamily="34" charset="0"/>
              </a:rPr>
              <a:t>организация </a:t>
            </a:r>
            <a:r>
              <a:rPr lang="ru-RU" sz="2800" dirty="0" smtClean="0">
                <a:latin typeface="Calibri" panose="020F0502020204030204" pitchFamily="34" charset="0"/>
              </a:rPr>
              <a:t>имеет ряд сертификатов и лицензий:</a:t>
            </a:r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>- систему менеджмента качества  в области проектирования, строительства и реконструкции  соответствующую ГОСТ ISO </a:t>
            </a:r>
            <a:r>
              <a:rPr lang="ru-RU" sz="2800" dirty="0" smtClean="0">
                <a:latin typeface="Calibri" panose="020F0502020204030204" pitchFamily="34" charset="0"/>
              </a:rPr>
              <a:t>9001-2011;</a:t>
            </a:r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>- систему экологического менеджмента в области проектирования, строительства и реконструкции  </a:t>
            </a:r>
            <a:r>
              <a:rPr lang="ru-RU" sz="2800" dirty="0" smtClean="0">
                <a:latin typeface="Calibri" panose="020F0502020204030204" pitchFamily="34" charset="0"/>
              </a:rPr>
              <a:t>соответствующую </a:t>
            </a:r>
            <a:r>
              <a:rPr lang="ru-RU" sz="2800" dirty="0">
                <a:latin typeface="Calibri" panose="020F0502020204030204" pitchFamily="34" charset="0"/>
              </a:rPr>
              <a:t>требованиям ГОСТ Р ISO </a:t>
            </a:r>
            <a:r>
              <a:rPr lang="ru-RU" sz="2800" dirty="0" smtClean="0">
                <a:latin typeface="Calibri" panose="020F0502020204030204" pitchFamily="34" charset="0"/>
              </a:rPr>
              <a:t>14001-2007;</a:t>
            </a:r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>- систему менеджмента охраны здоровья и безопасности труда соответствующую требованиям ГОСТ Р </a:t>
            </a:r>
            <a:r>
              <a:rPr lang="ru-RU" sz="2800" dirty="0" smtClean="0">
                <a:latin typeface="Calibri" panose="020F0502020204030204" pitchFamily="34" charset="0"/>
              </a:rPr>
              <a:t>12.0.230-2007;</a:t>
            </a:r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>
                <a:latin typeface="Calibri" panose="020F0502020204030204" pitchFamily="34" charset="0"/>
              </a:rPr>
              <a:t>свидетельство о допуске к определенному виду или  видам работ, которые оказывают влияние на безопасность объектов капитального строительства: </a:t>
            </a:r>
          </a:p>
          <a:p>
            <a:r>
              <a:rPr lang="ru-RU" sz="2800" dirty="0" smtClean="0">
                <a:latin typeface="Calibri" panose="020F0502020204030204" pitchFamily="34" charset="0"/>
              </a:rPr>
              <a:t>  - проектные </a:t>
            </a:r>
            <a:r>
              <a:rPr lang="ru-RU" sz="2800" dirty="0">
                <a:latin typeface="Calibri" panose="020F0502020204030204" pitchFamily="34" charset="0"/>
              </a:rPr>
              <a:t>работы (СРО-НП-СПАС-П-5501087435-0069-5</a:t>
            </a:r>
            <a:r>
              <a:rPr lang="ru-RU" sz="2800" dirty="0" smtClean="0">
                <a:latin typeface="Calibri" panose="020F0502020204030204" pitchFamily="34" charset="0"/>
              </a:rPr>
              <a:t>);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 - монтажные </a:t>
            </a:r>
            <a:r>
              <a:rPr lang="ru-RU" sz="2800" dirty="0">
                <a:latin typeface="Calibri" panose="020F0502020204030204" pitchFamily="34" charset="0"/>
              </a:rPr>
              <a:t>работы (0215.04-2009-5501087435-С-021</a:t>
            </a:r>
            <a:r>
              <a:rPr lang="ru-RU" sz="2800" dirty="0" smtClean="0">
                <a:latin typeface="Calibri" panose="020F0502020204030204" pitchFamily="34" charset="0"/>
              </a:rPr>
              <a:t>).</a:t>
            </a:r>
            <a:endParaRPr lang="ru-RU" sz="2800" dirty="0">
              <a:latin typeface="Calibri" panose="020F0502020204030204" pitchFamily="34" charset="0"/>
            </a:endParaRPr>
          </a:p>
          <a:p>
            <a:pPr lvl="0"/>
            <a:r>
              <a:rPr lang="ru-RU" sz="2800" dirty="0" smtClean="0">
                <a:latin typeface="Calibri" panose="020F0502020204030204" pitchFamily="34" charset="0"/>
              </a:rPr>
              <a:t>- лицензию </a:t>
            </a:r>
            <a:r>
              <a:rPr lang="ru-RU" sz="2800" dirty="0">
                <a:latin typeface="Calibri" panose="020F0502020204030204" pitchFamily="34" charset="0"/>
              </a:rPr>
              <a:t>на </a:t>
            </a:r>
            <a:r>
              <a:rPr lang="ru-RU" sz="2800" dirty="0" smtClean="0">
                <a:latin typeface="Calibri" panose="020F0502020204030204" pitchFamily="34" charset="0"/>
              </a:rPr>
              <a:t>осуществление производства </a:t>
            </a:r>
            <a:r>
              <a:rPr lang="ru-RU" sz="2800" dirty="0">
                <a:latin typeface="Calibri" panose="020F0502020204030204" pitchFamily="34" charset="0"/>
              </a:rPr>
              <a:t>работ по монтажу, ремонту и обслуживанию средств обеспечения пожарной безопасности зданий и сооружений(2/14031</a:t>
            </a:r>
            <a:r>
              <a:rPr lang="ru-RU" sz="2800" dirty="0" smtClean="0">
                <a:latin typeface="Calibri" panose="020F0502020204030204" pitchFamily="34" charset="0"/>
              </a:rPr>
              <a:t>);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995" y="0"/>
            <a:ext cx="11887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С 2006 ООО «ПКФ «</a:t>
            </a:r>
            <a:r>
              <a:rPr lang="ru-RU" sz="2800" dirty="0" err="1">
                <a:latin typeface="Calibri" panose="020F0502020204030204" pitchFamily="34" charset="0"/>
              </a:rPr>
              <a:t>Водоканалавтоматика</a:t>
            </a:r>
            <a:r>
              <a:rPr lang="ru-RU" sz="2800" dirty="0">
                <a:latin typeface="Calibri" panose="020F0502020204030204" pitchFamily="34" charset="0"/>
              </a:rPr>
              <a:t>» является партнером фирмы «</a:t>
            </a:r>
            <a:r>
              <a:rPr lang="en-US" sz="2800" dirty="0">
                <a:latin typeface="Calibri" panose="020F0502020204030204" pitchFamily="34" charset="0"/>
              </a:rPr>
              <a:t>SIEMENS</a:t>
            </a:r>
            <a:r>
              <a:rPr lang="ru-RU" sz="2800" dirty="0">
                <a:latin typeface="Calibri" panose="020F0502020204030204" pitchFamily="34" charset="0"/>
              </a:rPr>
              <a:t>», а с 2010 интегратором «</a:t>
            </a:r>
            <a:r>
              <a:rPr lang="en-US" sz="2800" dirty="0">
                <a:latin typeface="Calibri" panose="020F0502020204030204" pitchFamily="34" charset="0"/>
              </a:rPr>
              <a:t>HACH LANGE</a:t>
            </a:r>
            <a:r>
              <a:rPr lang="ru-RU" sz="2800" dirty="0">
                <a:latin typeface="Calibri" panose="020F0502020204030204" pitchFamily="34" charset="0"/>
              </a:rPr>
              <a:t>» и сотрудничает с другими известными производителями оборудования. </a:t>
            </a:r>
          </a:p>
          <a:p>
            <a:r>
              <a:rPr lang="ru-RU" sz="2800" b="1" dirty="0" smtClean="0">
                <a:latin typeface="Calibri" panose="020F0502020204030204" pitchFamily="34" charset="0"/>
              </a:rPr>
              <a:t>Основные </a:t>
            </a:r>
            <a:r>
              <a:rPr lang="ru-RU" sz="2800" b="1" dirty="0">
                <a:latin typeface="Calibri" panose="020F0502020204030204" pitchFamily="34" charset="0"/>
              </a:rPr>
              <a:t>направления деятельности нашей организации:</a:t>
            </a:r>
            <a:br>
              <a:rPr lang="ru-RU" sz="2800" b="1" dirty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>- Автоматизация и диспетчеризация объектов </a:t>
            </a:r>
            <a:r>
              <a:rPr lang="ru-RU" sz="2800" dirty="0" smtClean="0">
                <a:latin typeface="Calibri" panose="020F0502020204030204" pitchFamily="34" charset="0"/>
              </a:rPr>
              <a:t>водного и  канализационного хозяйства;</a:t>
            </a:r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> - Электроснабжение объектов различного </a:t>
            </a:r>
            <a:r>
              <a:rPr lang="ru-RU" sz="2800" dirty="0" smtClean="0">
                <a:latin typeface="Calibri" panose="020F0502020204030204" pitchFamily="34" charset="0"/>
              </a:rPr>
              <a:t>назначения;</a:t>
            </a:r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> - Системы </a:t>
            </a:r>
            <a:r>
              <a:rPr lang="ru-RU" sz="2800" dirty="0" smtClean="0">
                <a:latin typeface="Calibri" panose="020F0502020204030204" pitchFamily="34" charset="0"/>
              </a:rPr>
              <a:t>безопасности</a:t>
            </a:r>
            <a:r>
              <a:rPr lang="ru-RU" sz="2800" dirty="0" smtClean="0">
                <a:latin typeface="Calibri" panose="020F0502020204030204" pitchFamily="34" charset="0"/>
              </a:rPr>
              <a:t>;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en-US" sz="2800" dirty="0" smtClean="0">
                <a:latin typeface="Calibri" panose="020F0502020204030204" pitchFamily="34" charset="0"/>
              </a:rPr>
              <a:t>IT</a:t>
            </a:r>
            <a:r>
              <a:rPr lang="ru-RU" sz="2800" dirty="0" smtClean="0">
                <a:latin typeface="Calibri" panose="020F0502020204030204" pitchFamily="34" charset="0"/>
              </a:rPr>
              <a:t>-технологии;</a:t>
            </a:r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> - Противопожарные </a:t>
            </a:r>
            <a:r>
              <a:rPr lang="ru-RU" sz="2800" dirty="0" smtClean="0">
                <a:latin typeface="Calibri" panose="020F0502020204030204" pitchFamily="34" charset="0"/>
              </a:rPr>
              <a:t>системы;</a:t>
            </a:r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> - Разработка, монтаж, поставка шкафов управления различного технологического </a:t>
            </a:r>
            <a:r>
              <a:rPr lang="ru-RU" sz="2800" dirty="0" smtClean="0">
                <a:latin typeface="Calibri" panose="020F0502020204030204" pitchFamily="34" charset="0"/>
              </a:rPr>
              <a:t>оборудования.</a:t>
            </a:r>
          </a:p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   </a:t>
            </a:r>
            <a:r>
              <a:rPr lang="ru-RU" sz="2800" dirty="0" smtClean="0">
                <a:latin typeface="Calibri" panose="020F0502020204030204" pitchFamily="34" charset="0"/>
              </a:rPr>
              <a:t>Накопленный </a:t>
            </a:r>
            <a:r>
              <a:rPr lang="ru-RU" sz="2800" dirty="0">
                <a:latin typeface="Calibri" panose="020F0502020204030204" pitchFamily="34" charset="0"/>
              </a:rPr>
              <a:t>опыт позволяет предлагать Заказчику </a:t>
            </a:r>
            <a:r>
              <a:rPr lang="ru-RU" sz="2800" dirty="0" smtClean="0">
                <a:latin typeface="Calibri" panose="020F0502020204030204" pitchFamily="34" charset="0"/>
              </a:rPr>
              <a:t>различные </a:t>
            </a:r>
            <a:r>
              <a:rPr lang="ru-RU" sz="2800" dirty="0">
                <a:latin typeface="Calibri" panose="020F0502020204030204" pitchFamily="34" charset="0"/>
              </a:rPr>
              <a:t>схемы технических решений, с учётом тиражирования разработанных систем, что позволяет решать задачи автоматизации исходя из финансовых возможностей Заказчика. </a:t>
            </a:r>
            <a:endParaRPr lang="ru-RU" sz="2800" dirty="0" smtClean="0">
              <a:latin typeface="Calibri" panose="020F0502020204030204" pitchFamily="34" charset="0"/>
            </a:endParaRP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51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3" y="1350747"/>
            <a:ext cx="1781995" cy="270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87" y="3924957"/>
            <a:ext cx="1871746" cy="270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02" y="1347807"/>
            <a:ext cx="1845247" cy="27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4723" y="119641"/>
            <a:ext cx="111149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latin typeface="Calibri" panose="020F0502020204030204" pitchFamily="34" charset="0"/>
              </a:rPr>
              <a:t>- лицензию на осуществление работ с использованием сведений, составляющих государственную тайну (ГТ №0027833).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218" y="3924957"/>
            <a:ext cx="1982624" cy="279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082" y="1246172"/>
            <a:ext cx="1990345" cy="280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9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81" y="0"/>
            <a:ext cx="1209971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Предприятием </a:t>
            </a:r>
            <a:r>
              <a:rPr lang="ru-RU" sz="2800" dirty="0" smtClean="0">
                <a:latin typeface="Calibri" panose="020F0502020204030204" pitchFamily="34" charset="0"/>
              </a:rPr>
              <a:t>выполнены </a:t>
            </a:r>
            <a:r>
              <a:rPr lang="ru-RU" sz="2800" dirty="0" smtClean="0">
                <a:latin typeface="Calibri" panose="020F0502020204030204" pitchFamily="34" charset="0"/>
              </a:rPr>
              <a:t>работы </a:t>
            </a:r>
            <a:r>
              <a:rPr lang="ru-RU" sz="2800" dirty="0" smtClean="0">
                <a:latin typeface="Calibri" panose="020F0502020204030204" pitchFamily="34" charset="0"/>
              </a:rPr>
              <a:t>на объектах КОС: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2007г. – разработка концепции развития автоматической системы</a:t>
            </a:r>
          </a:p>
          <a:p>
            <a:r>
              <a:rPr lang="ru-RU" sz="2800" dirty="0" smtClean="0">
                <a:latin typeface="Calibri" panose="020F0502020204030204" pitchFamily="34" charset="0"/>
              </a:rPr>
              <a:t>диспетчеризации, контроля и управления КОС г. Ханты-Мансийска;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2008г. – </a:t>
            </a:r>
            <a:r>
              <a:rPr lang="ru-RU" sz="2800" dirty="0" smtClean="0">
                <a:latin typeface="Calibri" panose="020F0502020204030204" pitchFamily="34" charset="0"/>
              </a:rPr>
              <a:t>проектирование автоматизации </a:t>
            </a:r>
            <a:r>
              <a:rPr lang="ru-RU" sz="2800" dirty="0" smtClean="0">
                <a:latin typeface="Calibri" panose="020F0502020204030204" pitchFamily="34" charset="0"/>
              </a:rPr>
              <a:t>и </a:t>
            </a:r>
            <a:r>
              <a:rPr lang="ru-RU" sz="2800" dirty="0" smtClean="0">
                <a:latin typeface="Calibri" panose="020F0502020204030204" pitchFamily="34" charset="0"/>
              </a:rPr>
              <a:t>диспетчеризации </a:t>
            </a:r>
            <a:r>
              <a:rPr lang="ru-RU" sz="2800" dirty="0" smtClean="0">
                <a:latin typeface="Calibri" panose="020F0502020204030204" pitchFamily="34" charset="0"/>
              </a:rPr>
              <a:t>КОС г. </a:t>
            </a:r>
            <a:r>
              <a:rPr lang="ru-RU" sz="2800" dirty="0" err="1" smtClean="0">
                <a:latin typeface="Calibri" panose="020F0502020204030204" pitchFamily="34" charset="0"/>
              </a:rPr>
              <a:t>Губкинский</a:t>
            </a:r>
            <a:r>
              <a:rPr lang="ru-RU" sz="2800" dirty="0" smtClean="0">
                <a:latin typeface="Calibri" panose="020F0502020204030204" pitchFamily="34" charset="0"/>
              </a:rPr>
              <a:t> ЯНАО</a:t>
            </a:r>
            <a:r>
              <a:rPr lang="ru-RU" sz="2800" dirty="0" smtClean="0">
                <a:latin typeface="Calibri" panose="020F050202020403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2011г. – </a:t>
            </a:r>
            <a:r>
              <a:rPr lang="ru-RU" sz="2800" dirty="0" smtClean="0">
                <a:latin typeface="Calibri" panose="020F0502020204030204" pitchFamily="34" charset="0"/>
              </a:rPr>
              <a:t>проектирование автоматизации </a:t>
            </a:r>
            <a:r>
              <a:rPr lang="ru-RU" sz="2800" dirty="0" smtClean="0">
                <a:latin typeface="Calibri" panose="020F0502020204030204" pitchFamily="34" charset="0"/>
              </a:rPr>
              <a:t>и </a:t>
            </a:r>
            <a:r>
              <a:rPr lang="ru-RU" sz="2800" dirty="0" smtClean="0">
                <a:latin typeface="Calibri" panose="020F0502020204030204" pitchFamily="34" charset="0"/>
              </a:rPr>
              <a:t>диспетчеризации </a:t>
            </a:r>
            <a:r>
              <a:rPr lang="ru-RU" sz="2800" dirty="0" smtClean="0">
                <a:latin typeface="Calibri" panose="020F0502020204030204" pitchFamily="34" charset="0"/>
              </a:rPr>
              <a:t>КОС г. </a:t>
            </a:r>
            <a:r>
              <a:rPr lang="ru-RU" sz="2800" dirty="0" smtClean="0">
                <a:latin typeface="Calibri" panose="020F0502020204030204" pitchFamily="34" charset="0"/>
              </a:rPr>
              <a:t>Обнинска (Калужская </a:t>
            </a:r>
            <a:r>
              <a:rPr lang="ru-RU" sz="2800" dirty="0" smtClean="0">
                <a:latin typeface="Calibri" panose="020F0502020204030204" pitchFamily="34" charset="0"/>
              </a:rPr>
              <a:t>область). Реализация данного проекта выполняется </a:t>
            </a:r>
            <a:r>
              <a:rPr lang="ru-RU" sz="2800" dirty="0" smtClean="0">
                <a:latin typeface="Calibri" panose="020F0502020204030204" pitchFamily="34" charset="0"/>
              </a:rPr>
              <a:t>нашей организацией. </a:t>
            </a:r>
            <a:r>
              <a:rPr lang="ru-RU" sz="2800" dirty="0" smtClean="0">
                <a:latin typeface="Calibri" panose="020F0502020204030204" pitchFamily="34" charset="0"/>
              </a:rPr>
              <a:t>Окончание </a:t>
            </a:r>
            <a:r>
              <a:rPr lang="ru-RU" sz="2800" dirty="0" smtClean="0">
                <a:latin typeface="Calibri" panose="020F0502020204030204" pitchFamily="34" charset="0"/>
              </a:rPr>
              <a:t>работ - </a:t>
            </a:r>
            <a:r>
              <a:rPr lang="ru-RU" sz="2800" dirty="0" smtClean="0">
                <a:latin typeface="Calibri" panose="020F0502020204030204" pitchFamily="34" charset="0"/>
              </a:rPr>
              <a:t>сентябрь 2013г;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2012г. – </a:t>
            </a:r>
            <a:r>
              <a:rPr lang="ru-RU" sz="2800" dirty="0" smtClean="0">
                <a:latin typeface="Calibri" panose="020F0502020204030204" pitchFamily="34" charset="0"/>
              </a:rPr>
              <a:t>проектирование автоматизированной системы </a:t>
            </a:r>
            <a:r>
              <a:rPr lang="ru-RU" sz="2800" dirty="0" smtClean="0">
                <a:latin typeface="Calibri" panose="020F0502020204030204" pitchFamily="34" charset="0"/>
              </a:rPr>
              <a:t>управления и </a:t>
            </a:r>
            <a:r>
              <a:rPr lang="ru-RU" sz="2800" dirty="0" smtClean="0">
                <a:latin typeface="Calibri" panose="020F0502020204030204" pitchFamily="34" charset="0"/>
              </a:rPr>
              <a:t>диспетчеризации (</a:t>
            </a:r>
            <a:r>
              <a:rPr lang="ru-RU" sz="2800" dirty="0" err="1" smtClean="0">
                <a:latin typeface="Calibri" panose="020F0502020204030204" pitchFamily="34" charset="0"/>
              </a:rPr>
              <a:t>АСУиД</a:t>
            </a:r>
            <a:r>
              <a:rPr lang="ru-RU" sz="2800" dirty="0" smtClean="0">
                <a:latin typeface="Calibri" panose="020F0502020204030204" pitchFamily="34" charset="0"/>
              </a:rPr>
              <a:t>) биологической очистки КОС г. Омска. </a:t>
            </a:r>
            <a:r>
              <a:rPr lang="ru-RU" sz="2800" dirty="0" smtClean="0">
                <a:latin typeface="Calibri" panose="020F0502020204030204" pitchFamily="34" charset="0"/>
              </a:rPr>
              <a:t>Во второй половине 2012г. был реализован </a:t>
            </a:r>
            <a:r>
              <a:rPr lang="ru-RU" sz="2800" dirty="0" smtClean="0">
                <a:latin typeface="Calibri" panose="020F0502020204030204" pitchFamily="34" charset="0"/>
              </a:rPr>
              <a:t>1 этап проекта. </a:t>
            </a:r>
            <a:r>
              <a:rPr lang="ru-RU" sz="2800" dirty="0" smtClean="0">
                <a:latin typeface="Calibri" panose="020F0502020204030204" pitchFamily="34" charset="0"/>
              </a:rPr>
              <a:t>Работы включали в себя построение ЦДП, АСУ </a:t>
            </a:r>
            <a:r>
              <a:rPr lang="ru-RU" sz="2800" dirty="0" err="1" smtClean="0">
                <a:latin typeface="Calibri" panose="020F0502020204030204" pitchFamily="34" charset="0"/>
              </a:rPr>
              <a:t>аэротенков</a:t>
            </a: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биологической </a:t>
            </a:r>
            <a:r>
              <a:rPr lang="ru-RU" sz="2800" dirty="0" smtClean="0">
                <a:latin typeface="Calibri" panose="020F0502020204030204" pitchFamily="34" charset="0"/>
              </a:rPr>
              <a:t>очистки, включение </a:t>
            </a:r>
            <a:r>
              <a:rPr lang="ru-RU" sz="2800" dirty="0" smtClean="0">
                <a:latin typeface="Calibri" panose="020F0502020204030204" pitchFamily="34" charset="0"/>
              </a:rPr>
              <a:t>локальных существующих подсистем АСУ</a:t>
            </a:r>
            <a:r>
              <a:rPr lang="ru-RU" sz="2800" dirty="0" smtClean="0">
                <a:latin typeface="Calibri" panose="020F0502020204030204" pitchFamily="34" charset="0"/>
              </a:rPr>
              <a:t>. </a:t>
            </a:r>
            <a:endParaRPr lang="ru-RU" sz="28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2013г. – </a:t>
            </a:r>
            <a:r>
              <a:rPr lang="ru-RU" sz="2800" dirty="0" smtClean="0">
                <a:latin typeface="Calibri" panose="020F0502020204030204" pitchFamily="34" charset="0"/>
              </a:rPr>
              <a:t>проектирование </a:t>
            </a:r>
            <a:r>
              <a:rPr lang="ru-RU" sz="2800" dirty="0" err="1" smtClean="0">
                <a:latin typeface="Calibri" panose="020F0502020204030204" pitchFamily="34" charset="0"/>
              </a:rPr>
              <a:t>АСУиД</a:t>
            </a:r>
            <a:r>
              <a:rPr lang="ru-RU" sz="2800" dirty="0" smtClean="0">
                <a:latin typeface="Calibri" panose="020F0502020204030204" pitchFamily="34" charset="0"/>
              </a:rPr>
              <a:t> КОС </a:t>
            </a:r>
            <a:r>
              <a:rPr lang="ru-RU" sz="2800" dirty="0">
                <a:latin typeface="Calibri" panose="020F0502020204030204" pitchFamily="34" charset="0"/>
              </a:rPr>
              <a:t>г. </a:t>
            </a:r>
            <a:r>
              <a:rPr lang="ru-RU" sz="2800" dirty="0" smtClean="0">
                <a:latin typeface="Calibri" panose="020F0502020204030204" pitchFamily="34" charset="0"/>
              </a:rPr>
              <a:t>Ханты-Мансийска.</a:t>
            </a:r>
          </a:p>
          <a:p>
            <a:r>
              <a:rPr lang="ru-RU" sz="2800" dirty="0" smtClean="0">
                <a:latin typeface="Calibri" panose="020F0502020204030204" pitchFamily="34" charset="0"/>
              </a:rPr>
              <a:t>Предлагаем рассмотреть реализованную структурную схему КОС г. Омска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Структурная схема АСУ КОС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4" y="1014032"/>
            <a:ext cx="10434414" cy="5643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8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63" y="0"/>
            <a:ext cx="9720072" cy="124803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Стадия механической очистки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sz="3200" b="1" dirty="0" smtClean="0">
                <a:latin typeface="Calibri" panose="020F0502020204030204" pitchFamily="34" charset="0"/>
              </a:rPr>
              <a:t>1. АСУ Приемной камеры и решетки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63" y="1248031"/>
            <a:ext cx="11835137" cy="5334001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Предусмотрен </a:t>
            </a:r>
            <a:r>
              <a:rPr lang="ru-RU" sz="2800" dirty="0" smtClean="0">
                <a:latin typeface="Calibri" panose="020F0502020204030204" pitchFamily="34" charset="0"/>
              </a:rPr>
              <a:t>контроль: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 - </a:t>
            </a:r>
            <a:r>
              <a:rPr lang="ru-RU" sz="2800" dirty="0" smtClean="0">
                <a:latin typeface="Calibri" panose="020F0502020204030204" pitchFamily="34" charset="0"/>
              </a:rPr>
              <a:t>объема </a:t>
            </a:r>
            <a:r>
              <a:rPr lang="ru-RU" sz="2800" dirty="0" smtClean="0">
                <a:latin typeface="Calibri" panose="020F0502020204030204" pitchFamily="34" charset="0"/>
              </a:rPr>
              <a:t>поступающих стоков;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smtClean="0">
                <a:latin typeface="Calibri" panose="020F0502020204030204" pitchFamily="34" charset="0"/>
              </a:rPr>
              <a:t>концентрации </a:t>
            </a:r>
            <a:r>
              <a:rPr lang="ru-RU" sz="2800" dirty="0" smtClean="0">
                <a:latin typeface="Calibri" panose="020F0502020204030204" pitchFamily="34" charset="0"/>
              </a:rPr>
              <a:t>поступающих взвешенных веществ;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БПК;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smtClean="0">
                <a:latin typeface="Calibri" panose="020F0502020204030204" pitchFamily="34" charset="0"/>
              </a:rPr>
              <a:t>состояния </a:t>
            </a:r>
            <a:r>
              <a:rPr lang="ru-RU" sz="2800" dirty="0" smtClean="0">
                <a:latin typeface="Calibri" panose="020F0502020204030204" pitchFamily="34" charset="0"/>
              </a:rPr>
              <a:t>технологического оборудования (насосов; задвижек; шнеков и </a:t>
            </a:r>
            <a:r>
              <a:rPr lang="ru-RU" sz="2800" dirty="0" err="1" smtClean="0">
                <a:latin typeface="Calibri" panose="020F0502020204030204" pitchFamily="34" charset="0"/>
              </a:rPr>
              <a:t>т.д</a:t>
            </a:r>
            <a:r>
              <a:rPr lang="ru-RU" sz="2800" dirty="0" smtClean="0">
                <a:latin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Автоматическое управление: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шнеков;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насосов;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решеток;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запорной арматуры.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119" y="3772930"/>
            <a:ext cx="4407243" cy="29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2. АСУ Песколовки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1124"/>
            <a:ext cx="5463746" cy="1966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latin typeface="Calibri" panose="020F0502020204030204" pitchFamily="34" charset="0"/>
              </a:rPr>
              <a:t>На данном участке происходит:</a:t>
            </a:r>
          </a:p>
          <a:p>
            <a:pPr marL="0" indent="0">
              <a:buNone/>
            </a:pPr>
            <a:r>
              <a:rPr lang="ru-RU" sz="2600" dirty="0">
                <a:latin typeface="Calibri" panose="020F0502020204030204" pitchFamily="34" charset="0"/>
              </a:rPr>
              <a:t> - контроль уровня осадка;</a:t>
            </a:r>
          </a:p>
          <a:p>
            <a:pPr marL="0" indent="0">
              <a:buNone/>
            </a:pPr>
            <a:r>
              <a:rPr lang="ru-RU" sz="2600" dirty="0">
                <a:latin typeface="Calibri" panose="020F0502020204030204" pitchFamily="34" charset="0"/>
              </a:rPr>
              <a:t> - автоматическое удаление осадка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1771135"/>
            <a:ext cx="5519350" cy="41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3. Первичные отстойники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7756"/>
            <a:ext cx="6238103" cy="21373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В отстойниках предусмотрен контроль:</a:t>
            </a:r>
          </a:p>
          <a:p>
            <a:pPr marL="0" indent="0" algn="just"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smtClean="0">
                <a:latin typeface="Calibri" panose="020F0502020204030204" pitchFamily="34" charset="0"/>
              </a:rPr>
              <a:t>концентрации </a:t>
            </a:r>
            <a:r>
              <a:rPr lang="ru-RU" sz="2800" dirty="0" smtClean="0">
                <a:latin typeface="Calibri" panose="020F0502020204030204" pitchFamily="34" charset="0"/>
              </a:rPr>
              <a:t>взвешенных веществ;</a:t>
            </a:r>
          </a:p>
          <a:p>
            <a:pPr marL="0" indent="0" algn="just"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smtClean="0">
                <a:latin typeface="Calibri" panose="020F0502020204030204" pitchFamily="34" charset="0"/>
              </a:rPr>
              <a:t>уровня </a:t>
            </a:r>
            <a:r>
              <a:rPr lang="ru-RU" sz="2800" dirty="0" smtClean="0">
                <a:latin typeface="Calibri" panose="020F0502020204030204" pitchFamily="34" charset="0"/>
              </a:rPr>
              <a:t>осадка;</a:t>
            </a:r>
          </a:p>
          <a:p>
            <a:pPr marL="0" indent="0" algn="just">
              <a:buNone/>
            </a:pP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- </a:t>
            </a:r>
            <a:r>
              <a:rPr lang="ru-RU" sz="2800" dirty="0" smtClean="0">
                <a:latin typeface="Calibri" panose="020F0502020204030204" pitchFamily="34" charset="0"/>
              </a:rPr>
              <a:t>состояния </a:t>
            </a:r>
            <a:r>
              <a:rPr lang="ru-RU" sz="2800" dirty="0" smtClean="0">
                <a:latin typeface="Calibri" panose="020F0502020204030204" pitchFamily="34" charset="0"/>
              </a:rPr>
              <a:t>запорной арматуры.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89" y="2576261"/>
            <a:ext cx="5150708" cy="38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51" y="2996426"/>
            <a:ext cx="3205806" cy="38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544" y="167419"/>
            <a:ext cx="10515600" cy="4782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4. АСУ Воздуходувная станция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97" y="645673"/>
            <a:ext cx="11681254" cy="7959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Calibri" panose="020F0502020204030204" pitchFamily="34" charset="0"/>
              </a:rPr>
              <a:t>Воздуходувные станции являются неотъемлемой частью технологического процесса очистки.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98" y="3226236"/>
            <a:ext cx="76282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Общее число </a:t>
            </a:r>
            <a:r>
              <a:rPr lang="ru-RU" sz="2800" dirty="0" smtClean="0">
                <a:latin typeface="Calibri" panose="020F0502020204030204" pitchFamily="34" charset="0"/>
              </a:rPr>
              <a:t>агрегатов </a:t>
            </a:r>
            <a:r>
              <a:rPr lang="ru-RU" sz="2800" dirty="0">
                <a:latin typeface="Calibri" panose="020F0502020204030204" pitchFamily="34" charset="0"/>
              </a:rPr>
              <a:t>- 7</a:t>
            </a:r>
            <a:r>
              <a:rPr lang="ru-RU" sz="2800" dirty="0" smtClean="0">
                <a:latin typeface="Calibri" panose="020F0502020204030204" pitchFamily="34" charset="0"/>
              </a:rPr>
              <a:t>. </a:t>
            </a:r>
            <a:r>
              <a:rPr lang="ru-RU" sz="2800" dirty="0" smtClean="0">
                <a:latin typeface="Calibri" panose="020F0502020204030204" pitchFamily="34" charset="0"/>
              </a:rPr>
              <a:t>Стойки управления объединены </a:t>
            </a:r>
            <a:r>
              <a:rPr lang="ru-RU" sz="2800" dirty="0">
                <a:latin typeface="Calibri" panose="020F0502020204030204" pitchFamily="34" charset="0"/>
              </a:rPr>
              <a:t>в единую систему </a:t>
            </a:r>
            <a:r>
              <a:rPr lang="ru-RU" sz="2800" dirty="0" err="1" smtClean="0">
                <a:latin typeface="Calibri" panose="020F0502020204030204" pitchFamily="34" charset="0"/>
              </a:rPr>
              <a:t>АСУиД</a:t>
            </a:r>
            <a:r>
              <a:rPr lang="ru-RU" sz="2800" dirty="0" smtClean="0">
                <a:latin typeface="Calibri" panose="020F0502020204030204" pitchFamily="34" charset="0"/>
              </a:rPr>
              <a:t> воздуходувной станции. </a:t>
            </a:r>
            <a:r>
              <a:rPr lang="ru-RU" sz="2800" dirty="0">
                <a:latin typeface="Calibri" panose="020F0502020204030204" pitchFamily="34" charset="0"/>
              </a:rPr>
              <a:t>Система позволяет осуществлять запуск, остановку, аварийный останов в автоматическом режиме </a:t>
            </a:r>
            <a:r>
              <a:rPr lang="ru-RU" sz="2800" dirty="0" smtClean="0">
                <a:latin typeface="Calibri" panose="020F0502020204030204" pitchFamily="34" charset="0"/>
              </a:rPr>
              <a:t>и возможность управлять </a:t>
            </a:r>
            <a:r>
              <a:rPr lang="ru-RU" sz="2800" dirty="0">
                <a:latin typeface="Calibri" panose="020F0502020204030204" pitchFamily="34" charset="0"/>
              </a:rPr>
              <a:t>производительностью агрегатов.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897" y="1449010"/>
            <a:ext cx="11681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</a:rPr>
              <a:t>Воздуходувные станции предназначены для подачи сжатого воздуха на </a:t>
            </a:r>
            <a:r>
              <a:rPr lang="ru-RU" sz="2800" dirty="0" err="1">
                <a:latin typeface="Calibri" panose="020F0502020204030204" pitchFamily="34" charset="0"/>
              </a:rPr>
              <a:t>аэротенки</a:t>
            </a:r>
            <a:r>
              <a:rPr lang="ru-RU" sz="2800" dirty="0">
                <a:latin typeface="Calibri" panose="020F0502020204030204" pitchFamily="34" charset="0"/>
              </a:rPr>
              <a:t>, </a:t>
            </a:r>
            <a:r>
              <a:rPr lang="ru-RU" sz="2800" dirty="0" err="1">
                <a:latin typeface="Calibri" panose="020F0502020204030204" pitchFamily="34" charset="0"/>
              </a:rPr>
              <a:t>биореакторы</a:t>
            </a:r>
            <a:r>
              <a:rPr lang="ru-RU" sz="2800" dirty="0">
                <a:latin typeface="Calibri" panose="020F0502020204030204" pitchFamily="34" charset="0"/>
              </a:rPr>
              <a:t>, </a:t>
            </a:r>
            <a:r>
              <a:rPr lang="ru-RU" sz="2800" dirty="0" err="1">
                <a:latin typeface="Calibri" panose="020F0502020204030204" pitchFamily="34" charset="0"/>
              </a:rPr>
              <a:t>реагентное</a:t>
            </a:r>
            <a:r>
              <a:rPr lang="ru-RU" sz="2800" dirty="0">
                <a:latin typeface="Calibri" panose="020F0502020204030204" pitchFamily="34" charset="0"/>
              </a:rPr>
              <a:t> хозяйство и фильтры. Нашей фирмой была разработана и внедрена система управления турбокомпрессором ( </a:t>
            </a:r>
            <a:r>
              <a:rPr lang="ru-RU" sz="2800" dirty="0" smtClean="0">
                <a:latin typeface="Calibri" panose="020F0502020204030204" pitchFamily="34" charset="0"/>
              </a:rPr>
              <a:t>Н75023/4 мощностью 1,3МВт, напряжением 6кВ).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1089</TotalTime>
  <Words>1078</Words>
  <Application>Microsoft Office PowerPoint</Application>
  <PresentationFormat>Широкоэкранный</PresentationFormat>
  <Paragraphs>163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Введение</vt:lpstr>
      <vt:lpstr>Презентация PowerPoint</vt:lpstr>
      <vt:lpstr>Презентация PowerPoint</vt:lpstr>
      <vt:lpstr>Структурная схема АСУ КОС</vt:lpstr>
      <vt:lpstr>Стадия механической очистки 1. АСУ Приемной камеры и решетки</vt:lpstr>
      <vt:lpstr>2. АСУ Песколовки</vt:lpstr>
      <vt:lpstr>3. Первичные отстойники</vt:lpstr>
      <vt:lpstr>4. АСУ Воздуходувная станция</vt:lpstr>
      <vt:lpstr>Биологическая очистка 5. АСУ блока аэротенков биологической очистки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АСУ блока вторичных отстойников</vt:lpstr>
      <vt:lpstr>7. АСУ иловой насосной станции</vt:lpstr>
      <vt:lpstr>8. АСУ третичных отстойников</vt:lpstr>
      <vt:lpstr>9. Блок фильтров глубокой очистки</vt:lpstr>
      <vt:lpstr>10. АСУ реагентного хозяйства</vt:lpstr>
      <vt:lpstr>11. АСУ установки УФ-обеззараживания</vt:lpstr>
      <vt:lpstr>12. Цех механического обезвоживания</vt:lpstr>
      <vt:lpstr>Презентация PowerPoint</vt:lpstr>
      <vt:lpstr>13. АСУ выпуска</vt:lpstr>
      <vt:lpstr>14. ЦДП КОС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«ПКФ «Водоканалавтоматика» г. Омск</dc:title>
  <dc:creator>User</dc:creator>
  <cp:lastModifiedBy>User</cp:lastModifiedBy>
  <cp:revision>141</cp:revision>
  <dcterms:created xsi:type="dcterms:W3CDTF">2013-03-20T09:04:31Z</dcterms:created>
  <dcterms:modified xsi:type="dcterms:W3CDTF">2013-03-23T05:02:29Z</dcterms:modified>
</cp:coreProperties>
</file>